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449" r:id="rId3"/>
    <p:sldId id="304" r:id="rId4"/>
    <p:sldId id="618" r:id="rId5"/>
    <p:sldId id="660" r:id="rId6"/>
    <p:sldId id="661" r:id="rId7"/>
    <p:sldId id="662" r:id="rId8"/>
    <p:sldId id="663" r:id="rId9"/>
    <p:sldId id="619" r:id="rId10"/>
    <p:sldId id="620" r:id="rId11"/>
    <p:sldId id="621" r:id="rId12"/>
    <p:sldId id="622" r:id="rId13"/>
    <p:sldId id="623" r:id="rId14"/>
    <p:sldId id="624" r:id="rId15"/>
    <p:sldId id="626" r:id="rId16"/>
    <p:sldId id="629" r:id="rId17"/>
    <p:sldId id="627" r:id="rId18"/>
    <p:sldId id="628" r:id="rId19"/>
    <p:sldId id="630" r:id="rId20"/>
    <p:sldId id="631" r:id="rId21"/>
    <p:sldId id="632" r:id="rId22"/>
    <p:sldId id="634" r:id="rId23"/>
    <p:sldId id="635" r:id="rId24"/>
    <p:sldId id="636" r:id="rId25"/>
    <p:sldId id="637" r:id="rId26"/>
    <p:sldId id="638" r:id="rId27"/>
    <p:sldId id="639" r:id="rId28"/>
    <p:sldId id="640" r:id="rId29"/>
    <p:sldId id="641" r:id="rId30"/>
    <p:sldId id="642" r:id="rId31"/>
    <p:sldId id="643" r:id="rId32"/>
    <p:sldId id="644" r:id="rId33"/>
    <p:sldId id="645" r:id="rId34"/>
    <p:sldId id="646" r:id="rId35"/>
    <p:sldId id="647" r:id="rId36"/>
    <p:sldId id="648" r:id="rId37"/>
    <p:sldId id="649" r:id="rId38"/>
    <p:sldId id="650" r:id="rId39"/>
    <p:sldId id="651" r:id="rId40"/>
    <p:sldId id="652" r:id="rId41"/>
    <p:sldId id="653" r:id="rId42"/>
    <p:sldId id="654" r:id="rId43"/>
    <p:sldId id="655" r:id="rId44"/>
    <p:sldId id="575" r:id="rId45"/>
    <p:sldId id="302" r:id="rId4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0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60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https://commons.wikimedia.org/wiki/File:Flat_UI_-_infinity.png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462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https://en.wikipedia.org/wiki/File:Choco_chip_cookie.png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17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https://pixabay.com/en/manicure-pedicure-cosmetics-870857/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64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06 – While 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Structures that control how the program “flows” or operates, and in what order</a:t>
            </a:r>
          </a:p>
          <a:p>
            <a:pPr lvl="3"/>
            <a:endParaRPr lang="en-US" dirty="0"/>
          </a:p>
          <a:p>
            <a:r>
              <a:rPr lang="en-US" dirty="0" smtClean="0"/>
              <a:t>Sequence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Decision Making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Looping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775034" y="5510081"/>
            <a:ext cx="2034154" cy="5300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415880" y="3209414"/>
            <a:ext cx="87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8130" y="3731989"/>
            <a:ext cx="332948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we’ve already seen these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8318" y="4115674"/>
            <a:ext cx="87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30803" y="5643971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65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 animBg="1"/>
      <p:bldP spid="13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45398" cy="4517689"/>
          </a:xfrm>
        </p:spPr>
        <p:txBody>
          <a:bodyPr/>
          <a:lstStyle/>
          <a:p>
            <a:r>
              <a:rPr lang="en-US" dirty="0" smtClean="0"/>
              <a:t>Doing something over and over (and over) again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Used in combination with decision making</a:t>
            </a:r>
          </a:p>
          <a:p>
            <a:pPr lvl="1"/>
            <a:r>
              <a:rPr lang="en-US" dirty="0" smtClean="0"/>
              <a:t>Otherwise we loop forever</a:t>
            </a:r>
          </a:p>
          <a:p>
            <a:pPr lvl="2"/>
            <a:r>
              <a:rPr lang="en-US" sz="2800" dirty="0" smtClean="0"/>
              <a:t>This is called an “infinite loop”</a:t>
            </a:r>
          </a:p>
          <a:p>
            <a:pPr lvl="3"/>
            <a:endParaRPr lang="en-US" dirty="0"/>
          </a:p>
          <a:p>
            <a:r>
              <a:rPr lang="en-US" dirty="0" smtClean="0"/>
              <a:t>What are some real life examples?</a:t>
            </a:r>
          </a:p>
          <a:p>
            <a:pPr lvl="1"/>
            <a:r>
              <a:rPr lang="en-US" dirty="0" smtClean="0"/>
              <a:t>Jumping rope</a:t>
            </a:r>
          </a:p>
          <a:p>
            <a:pPr lvl="1"/>
            <a:r>
              <a:rPr lang="en-US" dirty="0" smtClean="0"/>
              <a:t>Walking up steps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07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We’ll cover this in detail today</a:t>
            </a:r>
          </a:p>
          <a:p>
            <a:endParaRPr lang="en-US" dirty="0"/>
          </a:p>
          <a:p>
            <a:r>
              <a:rPr lang="en-US" dirty="0" smtClean="0"/>
              <a:t>It looks </a:t>
            </a:r>
            <a:br>
              <a:rPr lang="en-US" dirty="0" smtClean="0"/>
            </a:br>
            <a:r>
              <a:rPr lang="en-US" dirty="0" smtClean="0"/>
              <a:t>something </a:t>
            </a:r>
            <a:br>
              <a:rPr lang="en-US" dirty="0" smtClean="0"/>
            </a:br>
            <a:r>
              <a:rPr lang="en-US" dirty="0" smtClean="0"/>
              <a:t>like this…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5" name="Oval 4"/>
          <p:cNvSpPr/>
          <p:nvPr/>
        </p:nvSpPr>
        <p:spPr>
          <a:xfrm>
            <a:off x="4982803" y="2872749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4"/>
            <a:endCxn id="7" idx="0"/>
          </p:cNvCxnSpPr>
          <p:nvPr/>
        </p:nvCxnSpPr>
        <p:spPr>
          <a:xfrm>
            <a:off x="5105522" y="3118186"/>
            <a:ext cx="0" cy="114944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iamond 6"/>
          <p:cNvSpPr/>
          <p:nvPr/>
        </p:nvSpPr>
        <p:spPr>
          <a:xfrm flipH="1">
            <a:off x="4219974" y="4267631"/>
            <a:ext cx="1771097" cy="707009"/>
          </a:xfrm>
          <a:prstGeom prst="diamond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expression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162084" y="3562049"/>
            <a:ext cx="2273032" cy="841600"/>
            <a:chOff x="5407521" y="3463500"/>
            <a:chExt cx="2273032" cy="841600"/>
          </a:xfrm>
        </p:grpSpPr>
        <p:cxnSp>
          <p:nvCxnSpPr>
            <p:cNvPr id="8" name="Straight Arrow Connector 7"/>
            <p:cNvCxnSpPr/>
            <p:nvPr/>
          </p:nvCxnSpPr>
          <p:spPr>
            <a:xfrm flipV="1">
              <a:off x="7680553" y="3463500"/>
              <a:ext cx="0" cy="841600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H="1">
              <a:off x="5407521" y="3491179"/>
              <a:ext cx="2273032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5487601" y="4254737"/>
            <a:ext cx="1528314" cy="434978"/>
            <a:chOff x="5733038" y="4156188"/>
            <a:chExt cx="1528314" cy="434978"/>
          </a:xfrm>
        </p:grpSpPr>
        <p:cxnSp>
          <p:nvCxnSpPr>
            <p:cNvPr id="10" name="Straight Arrow Connector 9"/>
            <p:cNvCxnSpPr>
              <a:stCxn id="7" idx="1"/>
              <a:endCxn id="14" idx="3"/>
            </p:cNvCxnSpPr>
            <p:nvPr/>
          </p:nvCxnSpPr>
          <p:spPr>
            <a:xfrm>
              <a:off x="6236508" y="4522587"/>
              <a:ext cx="780473" cy="2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 flipH="1">
              <a:off x="5733038" y="4156188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True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48201" y="4974640"/>
            <a:ext cx="1528314" cy="768884"/>
            <a:chOff x="4893638" y="4876091"/>
            <a:chExt cx="1528314" cy="768884"/>
          </a:xfrm>
        </p:grpSpPr>
        <p:sp>
          <p:nvSpPr>
            <p:cNvPr id="12" name="Rectangle 11"/>
            <p:cNvSpPr/>
            <p:nvPr/>
          </p:nvSpPr>
          <p:spPr>
            <a:xfrm flipH="1">
              <a:off x="4893638" y="4929627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False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13" name="Straight Arrow Connector 12"/>
            <p:cNvCxnSpPr>
              <a:stCxn id="7" idx="2"/>
              <a:endCxn id="15" idx="0"/>
            </p:cNvCxnSpPr>
            <p:nvPr/>
          </p:nvCxnSpPr>
          <p:spPr>
            <a:xfrm>
              <a:off x="5350959" y="4876091"/>
              <a:ext cx="0" cy="768884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 flipH="1">
            <a:off x="6771544" y="4403649"/>
            <a:ext cx="1327145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982803" y="5743524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7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4" grpId="0" animBg="1"/>
      <p:bldP spid="14" grpId="1" animBg="1"/>
      <p:bldP spid="14" grpId="2" animBg="1"/>
      <p:bldP spid="14" grpId="3" animBg="1"/>
      <p:bldP spid="14" grpId="4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has two kinds of loops, and they are used for two different purposes</a:t>
            </a:r>
          </a:p>
          <a:p>
            <a:pPr lvl="3"/>
            <a:endParaRPr lang="en-US" dirty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</a:p>
          <a:p>
            <a:pPr lvl="1"/>
            <a:r>
              <a:rPr lang="en-US" dirty="0" smtClean="0"/>
              <a:t>Works for basically everything</a:t>
            </a:r>
          </a:p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loop:</a:t>
            </a:r>
          </a:p>
          <a:p>
            <a:pPr lvl="1"/>
            <a:r>
              <a:rPr lang="en-US" dirty="0" smtClean="0"/>
              <a:t>Best at </a:t>
            </a:r>
            <a:r>
              <a:rPr lang="en-US" b="1" i="1" dirty="0" smtClean="0"/>
              <a:t>iterating</a:t>
            </a:r>
            <a:r>
              <a:rPr lang="en-US" dirty="0" smtClean="0"/>
              <a:t> </a:t>
            </a:r>
            <a:r>
              <a:rPr lang="en-US" dirty="0"/>
              <a:t>over a list</a:t>
            </a:r>
          </a:p>
          <a:p>
            <a:pPr lvl="1"/>
            <a:r>
              <a:rPr lang="en-US" dirty="0" smtClean="0"/>
              <a:t>Best at counted </a:t>
            </a:r>
            <a:r>
              <a:rPr lang="en-US" dirty="0"/>
              <a:t>iterations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775035" y="3392905"/>
            <a:ext cx="5314680" cy="112253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03881" y="3078780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26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28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/>
              <a:t>”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79410" cy="451768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&lt;condition&gt;: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/>
              <a:t>body</a:t>
            </a:r>
            <a:r>
              <a:rPr lang="en-US" dirty="0"/>
              <a:t> is a sequence of one or more statements </a:t>
            </a:r>
            <a:r>
              <a:rPr lang="en-US" u="sng" dirty="0"/>
              <a:t>indented</a:t>
            </a:r>
            <a:r>
              <a:rPr lang="en-US" dirty="0"/>
              <a:t> under </a:t>
            </a:r>
            <a:r>
              <a:rPr lang="en-US" dirty="0" smtClean="0"/>
              <a:t>the heading</a:t>
            </a:r>
          </a:p>
          <a:p>
            <a:pPr lvl="1"/>
            <a:r>
              <a:rPr lang="en-US" sz="3200" dirty="0" smtClean="0"/>
              <a:t>As long as the </a:t>
            </a:r>
            <a:r>
              <a:rPr lang="en-US" sz="3200" b="1" dirty="0" smtClean="0"/>
              <a:t>condition</a:t>
            </a:r>
            <a:r>
              <a:rPr lang="en-US" sz="3200" dirty="0" smtClean="0"/>
              <a:t> is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3200" dirty="0" smtClean="0"/>
              <a:t>, the </a:t>
            </a:r>
            <a:r>
              <a:rPr lang="en-US" sz="3200" b="1" dirty="0" smtClean="0"/>
              <a:t>body</a:t>
            </a:r>
            <a:r>
              <a:rPr lang="en-US" sz="3200" dirty="0" smtClean="0"/>
              <a:t> will run (repeatedly if needed)</a:t>
            </a:r>
            <a:endParaRPr lang="en-US" sz="32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362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3979" cy="4156799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 requires a Boolean condition </a:t>
            </a:r>
          </a:p>
          <a:p>
            <a:pPr lvl="1"/>
            <a:r>
              <a:rPr lang="en-US" dirty="0" smtClean="0"/>
              <a:t>That evaluates to either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dirty="0" smtClean="0"/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Body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is executed</a:t>
            </a:r>
          </a:p>
          <a:p>
            <a:pPr lvl="1"/>
            <a:r>
              <a:rPr lang="en-US" dirty="0" smtClean="0"/>
              <a:t>Condition is checked again</a:t>
            </a:r>
          </a:p>
          <a:p>
            <a:r>
              <a:rPr lang="en-US" dirty="0" smtClean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Body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is skipped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3447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&lt; 1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28: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day: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"Today is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February"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date)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180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 = 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&lt; 1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28: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day: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"Today is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February"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date)</a:t>
            </a:r>
            <a:endParaRPr lang="en-US" sz="24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491916" y="2431547"/>
            <a:ext cx="44958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initialize the variable the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loop will use for its decision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flipH="1">
            <a:off x="835193" y="3262544"/>
            <a:ext cx="1755607" cy="47565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029199" y="3293033"/>
            <a:ext cx="406667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loop’s Boolean condition (loop runs until this is</a:t>
            </a:r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 flipH="1">
            <a:off x="2001252" y="4124030"/>
            <a:ext cx="419228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865395" y="5051745"/>
            <a:ext cx="307406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body of the loop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(must change the value of the loop variable)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 flipH="1">
            <a:off x="1640303" y="4592446"/>
            <a:ext cx="6685550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2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 smtClean="0"/>
              <a:t>We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to count</a:t>
            </a:r>
          </a:p>
          <a:p>
            <a:pPr lvl="1"/>
            <a:r>
              <a:rPr lang="en-US" dirty="0" smtClean="0"/>
              <a:t>Count from 1 up to and including 20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         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we have to initialize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 20: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 that we can use it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here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don't forget to update</a:t>
            </a:r>
            <a:b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# the loop variable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240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Algorithms</a:t>
            </a:r>
          </a:p>
          <a:p>
            <a:r>
              <a:rPr lang="en-US" dirty="0" smtClean="0"/>
              <a:t>Program design</a:t>
            </a:r>
          </a:p>
          <a:p>
            <a:pPr lvl="1"/>
            <a:r>
              <a:rPr lang="en-US" dirty="0" smtClean="0"/>
              <a:t>Input, process, output</a:t>
            </a:r>
          </a:p>
          <a:p>
            <a:pPr lvl="1"/>
            <a:r>
              <a:rPr lang="en-US" dirty="0" smtClean="0"/>
              <a:t>Flowcharts and pseudocode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Decision structure practice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1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17" name="Rounded Rectangle 16"/>
          <p:cNvSpPr/>
          <p:nvPr/>
        </p:nvSpPr>
        <p:spPr>
          <a:xfrm>
            <a:off x="285783" y="1808907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endCxn id="28" idx="0"/>
          </p:cNvCxnSpPr>
          <p:nvPr/>
        </p:nvCxnSpPr>
        <p:spPr>
          <a:xfrm>
            <a:off x="1549099" y="2874093"/>
            <a:ext cx="0" cy="9392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1697326" y="3343701"/>
            <a:ext cx="7064073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3308684" y="547422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9" name="Flowchart: Data 58"/>
          <p:cNvSpPr/>
          <p:nvPr/>
        </p:nvSpPr>
        <p:spPr>
          <a:xfrm>
            <a:off x="3420174" y="3940662"/>
            <a:ext cx="221559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</a:t>
            </a:r>
            <a:r>
              <a:rPr lang="en-US" sz="2400" dirty="0" err="1" smtClean="0">
                <a:solidFill>
                  <a:schemeClr val="tx1"/>
                </a:solidFill>
              </a:rPr>
              <a:t>num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78" name="Straight Connector 77"/>
          <p:cNvCxnSpPr>
            <a:endCxn id="67" idx="3"/>
          </p:cNvCxnSpPr>
          <p:nvPr/>
        </p:nvCxnSpPr>
        <p:spPr>
          <a:xfrm flipH="1">
            <a:off x="8535210" y="4308506"/>
            <a:ext cx="22618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8761399" y="3343701"/>
            <a:ext cx="0" cy="965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1697326" y="5464119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FALSE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308684" y="1812723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num</a:t>
            </a:r>
            <a:r>
              <a:rPr lang="en-US" sz="3200" dirty="0" smtClean="0">
                <a:solidFill>
                  <a:schemeClr val="tx1"/>
                </a:solidFill>
              </a:rPr>
              <a:t> = 1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8" name="Flowchart: Decision 27"/>
          <p:cNvSpPr/>
          <p:nvPr/>
        </p:nvSpPr>
        <p:spPr>
          <a:xfrm>
            <a:off x="410291" y="3813309"/>
            <a:ext cx="2277616" cy="990674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bIns="91440" rtlCol="0" anchor="ctr"/>
          <a:lstStyle/>
          <a:p>
            <a:pPr algn="ctr"/>
            <a:r>
              <a:rPr lang="en-US" sz="3000" dirty="0" err="1" smtClean="0">
                <a:solidFill>
                  <a:schemeClr val="tx1"/>
                </a:solidFill>
              </a:rPr>
              <a:t>num</a:t>
            </a:r>
            <a:r>
              <a:rPr lang="en-US" sz="3000" dirty="0" smtClean="0">
                <a:solidFill>
                  <a:schemeClr val="tx1"/>
                </a:solidFill>
              </a:rPr>
              <a:t> &lt;= 20</a:t>
            </a:r>
            <a:endParaRPr lang="en-US" sz="3000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>
            <a:stCxn id="17" idx="3"/>
            <a:endCxn id="27" idx="1"/>
          </p:cNvCxnSpPr>
          <p:nvPr/>
        </p:nvCxnSpPr>
        <p:spPr>
          <a:xfrm>
            <a:off x="2812415" y="2177778"/>
            <a:ext cx="496269" cy="38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549099" y="2874093"/>
            <a:ext cx="30229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27" idx="2"/>
          </p:cNvCxnSpPr>
          <p:nvPr/>
        </p:nvCxnSpPr>
        <p:spPr>
          <a:xfrm flipV="1">
            <a:off x="4572000" y="2550464"/>
            <a:ext cx="0" cy="3236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361063" y="3929345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TRUE</a:t>
            </a:r>
            <a:endParaRPr lang="en-US" dirty="0"/>
          </a:p>
        </p:txBody>
      </p:sp>
      <p:cxnSp>
        <p:nvCxnSpPr>
          <p:cNvPr id="45" name="Straight Arrow Connector 44"/>
          <p:cNvCxnSpPr>
            <a:stCxn id="28" idx="3"/>
            <a:endCxn id="59" idx="2"/>
          </p:cNvCxnSpPr>
          <p:nvPr/>
        </p:nvCxnSpPr>
        <p:spPr>
          <a:xfrm>
            <a:off x="2687907" y="4308646"/>
            <a:ext cx="953827" cy="37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9" idx="5"/>
            <a:endCxn id="67" idx="1"/>
          </p:cNvCxnSpPr>
          <p:nvPr/>
        </p:nvCxnSpPr>
        <p:spPr>
          <a:xfrm flipV="1">
            <a:off x="5414212" y="4308507"/>
            <a:ext cx="594366" cy="513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6008578" y="3939636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= </a:t>
            </a:r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+ 1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69" name="Straight Arrow Connector 68"/>
          <p:cNvCxnSpPr>
            <a:endCxn id="43" idx="1"/>
          </p:cNvCxnSpPr>
          <p:nvPr/>
        </p:nvCxnSpPr>
        <p:spPr>
          <a:xfrm>
            <a:off x="1549099" y="5843096"/>
            <a:ext cx="1759585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28" idx="2"/>
          </p:cNvCxnSpPr>
          <p:nvPr/>
        </p:nvCxnSpPr>
        <p:spPr>
          <a:xfrm>
            <a:off x="1549099" y="4803983"/>
            <a:ext cx="1" cy="1039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 rot="20162607">
            <a:off x="239393" y="3661006"/>
            <a:ext cx="1251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36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3" grpId="0" animBg="1"/>
      <p:bldP spid="59" grpId="0" animBg="1"/>
      <p:bldP spid="100" grpId="0"/>
      <p:bldP spid="27" grpId="0" animBg="1"/>
      <p:bldP spid="28" grpId="0" animBg="1"/>
      <p:bldP spid="41" grpId="0"/>
      <p:bldP spid="67" grpId="0" animBg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23028" y="2693988"/>
            <a:ext cx="8297944" cy="1470025"/>
          </a:xfrm>
        </p:spPr>
        <p:txBody>
          <a:bodyPr/>
          <a:lstStyle/>
          <a:p>
            <a:r>
              <a:rPr lang="en-US" dirty="0"/>
              <a:t>Infinite Loops and Other Problems</a:t>
            </a:r>
          </a:p>
        </p:txBody>
      </p:sp>
    </p:spTree>
    <p:extLst>
      <p:ext uri="{BB962C8B-B14F-4D97-AF65-F5344CB8AC3E}">
        <p14:creationId xmlns:p14="http://schemas.microsoft.com/office/powerpoint/2010/main" val="244935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b="1" i="1" dirty="0" smtClean="0"/>
              <a:t>infinite loop</a:t>
            </a:r>
            <a:r>
              <a:rPr lang="en-US" b="1" dirty="0" smtClean="0"/>
              <a:t> </a:t>
            </a:r>
            <a:r>
              <a:rPr lang="en-US" dirty="0" smtClean="0"/>
              <a:t>is a loop that will run forever</a:t>
            </a:r>
            <a:endParaRPr lang="en-US" dirty="0"/>
          </a:p>
          <a:p>
            <a:pPr lvl="1"/>
            <a:r>
              <a:rPr lang="en-US" dirty="0" smtClean="0"/>
              <a:t>The conditional the loop is based on always evaluates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en-US" dirty="0" smtClean="0"/>
              <a:t>, and never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Why might this happen?</a:t>
            </a:r>
          </a:p>
          <a:p>
            <a:pPr lvl="1"/>
            <a:r>
              <a:rPr lang="en-US" dirty="0" smtClean="0"/>
              <a:t>The loop variable is not updated</a:t>
            </a:r>
          </a:p>
          <a:p>
            <a:pPr lvl="1"/>
            <a:r>
              <a:rPr lang="en-US" dirty="0" smtClean="0"/>
              <a:t>The loop variable is updated wrong</a:t>
            </a:r>
          </a:p>
          <a:p>
            <a:pPr lvl="1"/>
            <a:r>
              <a:rPr lang="en-US" dirty="0" smtClean="0"/>
              <a:t>The loop conditional uses the wrong variable</a:t>
            </a:r>
          </a:p>
          <a:p>
            <a:pPr lvl="1"/>
            <a:r>
              <a:rPr lang="en-US" dirty="0" smtClean="0"/>
              <a:t>The loop conditional checks the wrong thing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pic>
        <p:nvPicPr>
          <p:cNvPr id="1026" name="Picture 2" descr="https://upload.wikimedia.org/wikipedia/commons/5/5b/Flat_UI_-_infinit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48791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wikimedia.org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02691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</a:t>
            </a:r>
            <a:r>
              <a:rPr lang="en-US" smtClean="0"/>
              <a:t>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 = 0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age &lt; 18:  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can't vote until 18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can't vote at age"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age)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"Now you can vote! Yay!"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062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</a:t>
            </a:r>
            <a:r>
              <a:rPr lang="en-US" smtClean="0"/>
              <a:t>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 = 0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age &lt; 18: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can't vote until 18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can't vote at age"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age)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"Now you can vote! Yay!"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55956" y="2825472"/>
            <a:ext cx="405464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variable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) never changes, so the condition will never evaluate to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906376" y="4025801"/>
            <a:ext cx="7299160" cy="86143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4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ask user for name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name?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name +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902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ask user for name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name?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name +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95862" y="2963765"/>
            <a:ext cx="457200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will never evaluate to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, so the loop will never exit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977187" y="3563358"/>
            <a:ext cx="1018675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69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eat a cookie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411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eat a cookie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211198" y="3662439"/>
            <a:ext cx="38951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body is INCREASING the number of cookies, so we’ll never reach zero!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580146" y="4862768"/>
            <a:ext cx="557864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0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eat a cookie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211198" y="3662439"/>
            <a:ext cx="38951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body is INCREASING the number of cookies, so we’ll never reach zero!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580146" y="4862768"/>
            <a:ext cx="557864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wikimedia.org</a:t>
            </a:r>
            <a:endParaRPr lang="en-US" sz="9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678" y="2830749"/>
            <a:ext cx="2671322" cy="18599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899" y="2402695"/>
            <a:ext cx="2671322" cy="18599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634" y="3167606"/>
            <a:ext cx="2671322" cy="18599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374" y="4296239"/>
            <a:ext cx="2671322" cy="18599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57" y="872080"/>
            <a:ext cx="2671322" cy="185990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160" y="1750650"/>
            <a:ext cx="2671322" cy="185990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203" y="-387797"/>
            <a:ext cx="2671322" cy="18599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601" y="4333185"/>
            <a:ext cx="2671322" cy="185990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1822" y="5490296"/>
            <a:ext cx="2671322" cy="185990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058" y="-227857"/>
            <a:ext cx="2671322" cy="185990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661" y="3049426"/>
            <a:ext cx="2671322" cy="185990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881" y="3517865"/>
            <a:ext cx="2671322" cy="185990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27" y="2114438"/>
            <a:ext cx="2671322" cy="185990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136" y="317346"/>
            <a:ext cx="2671322" cy="185990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244" y="1819034"/>
            <a:ext cx="2671322" cy="18599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420" y="4944017"/>
            <a:ext cx="2671322" cy="185990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278" y="1606404"/>
            <a:ext cx="2671322" cy="185990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791" y="4069634"/>
            <a:ext cx="2671322" cy="185990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146" y="5490296"/>
            <a:ext cx="2671322" cy="18599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078" y="214663"/>
            <a:ext cx="2671322" cy="185990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66" y="-528058"/>
            <a:ext cx="2671322" cy="185990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853" y="-638385"/>
            <a:ext cx="2671322" cy="185990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805" y="635649"/>
            <a:ext cx="2671322" cy="185990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71" y="4292172"/>
            <a:ext cx="2671322" cy="185990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209" y="5377773"/>
            <a:ext cx="2671322" cy="185990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4673" y="1278910"/>
            <a:ext cx="2671322" cy="185990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522" y="834994"/>
            <a:ext cx="2671322" cy="185990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97" y="5556279"/>
            <a:ext cx="2671322" cy="185990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937" y="2678024"/>
            <a:ext cx="2671322" cy="185990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130" y="5608476"/>
            <a:ext cx="2671322" cy="185990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940" y="710662"/>
            <a:ext cx="2671322" cy="185990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7774" y="4336481"/>
            <a:ext cx="2671322" cy="185990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34" y="-835114"/>
            <a:ext cx="2671322" cy="185990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996" y="2336337"/>
            <a:ext cx="2671322" cy="185990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7696" y="-797651"/>
            <a:ext cx="2671322" cy="185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23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4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8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4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6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8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9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1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15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2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25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3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35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4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45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5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5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6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65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7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75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8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name !=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"Hrabowski"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 the user's grade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grade?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961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  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endParaRPr lang="en-US" sz="2400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name !=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"Hrabowski"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get the user's grade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grade =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grade?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6" name="Rounded Rectangle 5"/>
          <p:cNvSpPr/>
          <p:nvPr/>
        </p:nvSpPr>
        <p:spPr>
          <a:xfrm flipH="1">
            <a:off x="910839" y="3983029"/>
            <a:ext cx="4990340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117798" y="2526248"/>
            <a:ext cx="389518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conditional is checking the wrong thing!  we also never change the name, so this will never end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5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Ending an Infinite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run a program that contains an infinite loop, it may seem like you’ve lost control of the terminal!</a:t>
            </a:r>
          </a:p>
          <a:p>
            <a:pPr lvl="3"/>
            <a:endParaRPr lang="en-US" dirty="0"/>
          </a:p>
          <a:p>
            <a:r>
              <a:rPr lang="en-US" dirty="0" smtClean="0"/>
              <a:t>To regain control, simply type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CTRL+C </a:t>
            </a:r>
            <a:r>
              <a:rPr lang="en-US" dirty="0" smtClean="0"/>
              <a:t>to interrupt the infinite loop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KeyboardInterrupt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238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Body Not Being Reached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loop’s body may be skipped over entirely</a:t>
            </a:r>
          </a:p>
          <a:p>
            <a:pPr lvl="1"/>
            <a:r>
              <a:rPr lang="en-US" dirty="0" smtClean="0"/>
              <a:t>If the Boolean condition is initially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1300</a:t>
            </a:r>
          </a:p>
          <a:p>
            <a:pPr marL="0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1200):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"Good morning!"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+ 100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024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Practice with Decisions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51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#4 – Fixing 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update this to ask for the user’s grade</a:t>
            </a:r>
          </a:p>
          <a:p>
            <a:pPr lvl="1"/>
            <a:r>
              <a:rPr lang="en-US" dirty="0" smtClean="0"/>
              <a:t>An “A” or a “B” means that they passed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...what goes here?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 the user's grade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grade?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34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#4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grade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!= "B"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4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/>
                <a:gridCol w="2164080"/>
                <a:gridCol w="2164080"/>
                <a:gridCol w="1480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82825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52374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63967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8250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952374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63967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828250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952374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163967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24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#4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grade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!= "B"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4"/>
            <a:endParaRPr lang="en-US" dirty="0" smtClean="0"/>
          </a:p>
          <a:p>
            <a:r>
              <a:rPr lang="en-US" dirty="0" smtClean="0"/>
              <a:t>This does not give us the answer we want</a:t>
            </a:r>
          </a:p>
          <a:p>
            <a:pPr lvl="1"/>
            <a:r>
              <a:rPr lang="en-US" dirty="0" smtClean="0"/>
              <a:t>This just loops forever and ever (infinitely)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/>
                <a:gridCol w="2164080"/>
                <a:gridCol w="2164080"/>
                <a:gridCol w="1480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78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#4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try it with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dirty="0" smtClean="0"/>
              <a:t>instead of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or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 grade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!= "B"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4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/>
                <a:gridCol w="2164080"/>
                <a:gridCol w="2164080"/>
                <a:gridCol w="1480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82825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52374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63967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8250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952374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63967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828250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952374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163967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84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#4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try it with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dirty="0" smtClean="0"/>
              <a:t>instead of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or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 grade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!= "B"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4"/>
            <a:endParaRPr lang="en-US" dirty="0" smtClean="0"/>
          </a:p>
          <a:p>
            <a:r>
              <a:rPr lang="en-US" dirty="0" smtClean="0"/>
              <a:t>Now our program will behave how we want</a:t>
            </a:r>
          </a:p>
          <a:p>
            <a:pPr lvl="1"/>
            <a:r>
              <a:rPr lang="en-US" dirty="0" smtClean="0"/>
              <a:t>You will sometimes have to stop and make a table!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/>
                <a:gridCol w="2164080"/>
                <a:gridCol w="2164080"/>
                <a:gridCol w="1480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107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To </a:t>
            </a:r>
            <a:r>
              <a:rPr lang="en-US" dirty="0"/>
              <a:t>learn about </a:t>
            </a:r>
            <a:r>
              <a:rPr lang="en-US" dirty="0" smtClean="0"/>
              <a:t>and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  <a:endParaRPr lang="en-US" dirty="0"/>
          </a:p>
          <a:p>
            <a:pPr lvl="1"/>
            <a:r>
              <a:rPr lang="en-US" sz="3200" dirty="0"/>
              <a:t>To understand the 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3200" dirty="0" smtClean="0"/>
              <a:t>loop</a:t>
            </a:r>
            <a:endParaRPr lang="en-US" sz="3200" dirty="0"/>
          </a:p>
          <a:p>
            <a:pPr lvl="1"/>
            <a:r>
              <a:rPr lang="en-US" sz="3200" dirty="0"/>
              <a:t>To use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3200" dirty="0" smtClean="0"/>
              <a:t>loop for interactive loops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To practice conditionals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381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#4 – Completed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update this to ask for the user’s grade</a:t>
            </a:r>
          </a:p>
          <a:p>
            <a:pPr lvl="1"/>
            <a:r>
              <a:rPr lang="en-US" dirty="0" smtClean="0"/>
              <a:t>An “A” or a “B” means that they passed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 !=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grade !=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 the user's grade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grade?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956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Interactive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</p:txBody>
      </p:sp>
    </p:spTree>
    <p:extLst>
      <p:ext uri="{BB962C8B-B14F-4D97-AF65-F5344CB8AC3E}">
        <p14:creationId xmlns:p14="http://schemas.microsoft.com/office/powerpoint/2010/main" val="126979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54453" cy="415679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loops are very helpful when </a:t>
            </a:r>
            <a:br>
              <a:rPr lang="en-US" dirty="0" smtClean="0"/>
            </a:br>
            <a:r>
              <a:rPr lang="en-US" dirty="0" smtClean="0"/>
              <a:t>you w</a:t>
            </a:r>
            <a:r>
              <a:rPr lang="en-US" sz="3200" dirty="0" smtClean="0"/>
              <a:t>ant to get input from the user </a:t>
            </a:r>
            <a:br>
              <a:rPr lang="en-US" sz="3200" dirty="0" smtClean="0"/>
            </a:br>
            <a:r>
              <a:rPr lang="en-US" sz="3200" dirty="0" smtClean="0"/>
              <a:t>that meets certain specific conditions</a:t>
            </a:r>
          </a:p>
          <a:p>
            <a:pPr lvl="1"/>
            <a:r>
              <a:rPr lang="en-US" sz="3200" dirty="0" smtClean="0"/>
              <a:t>Positive number</a:t>
            </a:r>
          </a:p>
          <a:p>
            <a:pPr lvl="1"/>
            <a:r>
              <a:rPr lang="en-US" sz="3200" dirty="0" smtClean="0"/>
              <a:t>A non-empty string</a:t>
            </a:r>
          </a:p>
          <a:p>
            <a:pPr lvl="1"/>
            <a:r>
              <a:rPr lang="en-US" sz="3200" dirty="0" smtClean="0"/>
              <a:t>A number within a certain range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049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 smtClean="0"/>
              <a:t>We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to get correct input from the user by re-prompting them</a:t>
            </a:r>
          </a:p>
          <a:p>
            <a:pPr lvl="3"/>
            <a:endParaRPr lang="en-US" dirty="0"/>
          </a:p>
          <a:p>
            <a:pPr marL="857250" lvl="2" indent="0">
              <a:buNone/>
            </a:pP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0         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we have to initialize </a:t>
            </a:r>
            <a:r>
              <a:rPr lang="en-US" sz="16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57250" lvl="2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57250" lvl="2" indent="0">
              <a:buNone/>
            </a:pP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 0:  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 that we can use it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here</a:t>
            </a:r>
          </a:p>
          <a:p>
            <a:pPr marL="857250" lvl="2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positive number: 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857250" lvl="2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57250" lvl="2" indent="0"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loop exits because </a:t>
            </a:r>
            <a:r>
              <a:rPr lang="en-US" sz="16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positive</a:t>
            </a:r>
          </a:p>
          <a:p>
            <a:pPr marL="857250" lvl="2" indent="0">
              <a:buNone/>
            </a:pP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 you.  The number you chose is:"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471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6E7E2"/>
              </a:clrFrom>
              <a:clrTo>
                <a:srgbClr val="E6E7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 t="545"/>
          <a:stretch/>
        </p:blipFill>
        <p:spPr>
          <a:xfrm>
            <a:off x="5213023" y="3921551"/>
            <a:ext cx="3930977" cy="264674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Exercise: Nail Polish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Update your nail polish “guessing game” to keep re-prompting the user until they guess the right number of bottles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At each step, tell them whether </a:t>
            </a:r>
            <a:br>
              <a:rPr lang="en-US" dirty="0" smtClean="0"/>
            </a:br>
            <a:r>
              <a:rPr lang="en-US" dirty="0" smtClean="0"/>
              <a:t>their guess was high or low</a:t>
            </a:r>
          </a:p>
          <a:p>
            <a:r>
              <a:rPr lang="en-US" dirty="0" smtClean="0"/>
              <a:t>Exit the loop when they</a:t>
            </a:r>
            <a:br>
              <a:rPr lang="en-US" dirty="0" smtClean="0"/>
            </a:br>
            <a:r>
              <a:rPr lang="en-US" dirty="0" smtClean="0"/>
              <a:t>guess correctly</a:t>
            </a: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pixabay.com</a:t>
            </a:r>
          </a:p>
        </p:txBody>
      </p:sp>
    </p:spTree>
    <p:extLst>
      <p:ext uri="{BB962C8B-B14F-4D97-AF65-F5344CB8AC3E}">
        <p14:creationId xmlns:p14="http://schemas.microsoft.com/office/powerpoint/2010/main" val="17539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2 is out on Blackboard now</a:t>
            </a:r>
          </a:p>
          <a:p>
            <a:pPr lvl="1"/>
            <a:r>
              <a:rPr lang="en-US" dirty="0" smtClean="0"/>
              <a:t>Complete the Academic Integrity Quiz to see it</a:t>
            </a:r>
          </a:p>
          <a:p>
            <a:pPr lvl="1"/>
            <a:r>
              <a:rPr lang="en-US" dirty="0" smtClean="0"/>
              <a:t>Due by Friday (Feb 17th) at 8:59:59 PM</a:t>
            </a:r>
          </a:p>
          <a:p>
            <a:r>
              <a:rPr lang="en-US" dirty="0" smtClean="0"/>
              <a:t>Make sure to spell the dog breeds correctly!</a:t>
            </a:r>
          </a:p>
          <a:p>
            <a:pPr lvl="1"/>
            <a:r>
              <a:rPr lang="en-US" dirty="0" smtClean="0"/>
              <a:t>Will make it much easier for your TA to grade</a:t>
            </a:r>
          </a:p>
          <a:p>
            <a:pPr lvl="3"/>
            <a:endParaRPr lang="en-US" dirty="0"/>
          </a:p>
          <a:p>
            <a:r>
              <a:rPr lang="en-US" dirty="0" smtClean="0"/>
              <a:t>Pre Lab 4 Quiz will come out Friday @ 10 AM</a:t>
            </a:r>
          </a:p>
          <a:p>
            <a:pPr lvl="1"/>
            <a:r>
              <a:rPr lang="en-US" dirty="0" smtClean="0"/>
              <a:t>Must be </a:t>
            </a:r>
            <a:r>
              <a:rPr lang="en-US" u="sng" dirty="0" smtClean="0"/>
              <a:t>completed</a:t>
            </a:r>
            <a:r>
              <a:rPr lang="en-US" dirty="0" smtClean="0"/>
              <a:t> by 9 AM Monday morning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Announcement: BRAID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Based on your enrollment in this course, you will be receiving an email inviting you to take a short survey about your experiences in computer science. I strongly encourage you to participate in this survey, since your participation is vital to understanding the diverse experiences of computer science students. </a:t>
            </a:r>
            <a:endParaRPr lang="en-US" sz="2000" dirty="0" smtClean="0"/>
          </a:p>
          <a:p>
            <a:pPr lvl="3"/>
            <a:endParaRPr lang="en-US" sz="800" dirty="0"/>
          </a:p>
          <a:p>
            <a:r>
              <a:rPr lang="en-US" sz="2000" dirty="0"/>
              <a:t>The first 400 respondents to complete the survey across the BRAID campuses will receive a $15 Amazon gift card as compensation and all students who complete the survey will be entered in a drawing to win one of two $125 Amazon gift cards. </a:t>
            </a:r>
          </a:p>
          <a:p>
            <a:pPr lvl="3"/>
            <a:endParaRPr lang="en-US" sz="800" dirty="0"/>
          </a:p>
          <a:p>
            <a:r>
              <a:rPr lang="en-US" sz="2000" dirty="0"/>
              <a:t>Please watch for an email </a:t>
            </a:r>
            <a:r>
              <a:rPr lang="en-US" sz="2000" dirty="0" smtClean="0"/>
              <a:t>with </a:t>
            </a:r>
            <a:r>
              <a:rPr lang="en-US" sz="2000" dirty="0"/>
              <a:t>a link to complete the survey.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774" y="5581015"/>
            <a:ext cx="5486400" cy="91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14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1481" y="1955730"/>
            <a:ext cx="176070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1480" y="3519308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7119" y="1949651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1479" y="5452218"/>
            <a:ext cx="176070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7119" y="4344223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1136" y="1949651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1135" y="3974891"/>
            <a:ext cx="1760707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</p:spTree>
    <p:extLst>
      <p:ext uri="{BB962C8B-B14F-4D97-AF65-F5344CB8AC3E}">
        <p14:creationId xmlns:p14="http://schemas.microsoft.com/office/powerpoint/2010/main" val="407538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1481" y="1955730"/>
            <a:ext cx="176070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1480" y="3519308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7119" y="1949651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1479" y="5452218"/>
            <a:ext cx="176070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7119" y="4344223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1136" y="1949651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1135" y="3974891"/>
            <a:ext cx="1760707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91753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1753" y="3374726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91753" y="5313719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7637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17637" y="419352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95807" y="183060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9229" y="3703973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04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1481" y="1955730"/>
            <a:ext cx="176070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1480" y="3519308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7119" y="1949651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1479" y="5452218"/>
            <a:ext cx="176070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7119" y="4344223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1136" y="1949651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1135" y="3974891"/>
            <a:ext cx="1760707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91753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1753" y="3374726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91753" y="5313719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7637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17637" y="419352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95807" y="183060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9229" y="3703973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8" name="Left Bracket 17"/>
          <p:cNvSpPr/>
          <p:nvPr/>
        </p:nvSpPr>
        <p:spPr>
          <a:xfrm>
            <a:off x="567267" y="3529937"/>
            <a:ext cx="345989" cy="390837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Left Bracket 19"/>
          <p:cNvSpPr/>
          <p:nvPr/>
        </p:nvSpPr>
        <p:spPr>
          <a:xfrm>
            <a:off x="567267" y="3917827"/>
            <a:ext cx="345989" cy="117114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Left Bracket 24"/>
          <p:cNvSpPr/>
          <p:nvPr/>
        </p:nvSpPr>
        <p:spPr>
          <a:xfrm>
            <a:off x="3247557" y="4344223"/>
            <a:ext cx="345989" cy="193899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8" name="Left Bracket 27"/>
          <p:cNvSpPr/>
          <p:nvPr/>
        </p:nvSpPr>
        <p:spPr>
          <a:xfrm>
            <a:off x="3830220" y="5811807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Left Bracket 28"/>
          <p:cNvSpPr/>
          <p:nvPr/>
        </p:nvSpPr>
        <p:spPr>
          <a:xfrm>
            <a:off x="5977064" y="1955730"/>
            <a:ext cx="345989" cy="777029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0" name="Left Bracket 29"/>
          <p:cNvSpPr/>
          <p:nvPr/>
        </p:nvSpPr>
        <p:spPr>
          <a:xfrm>
            <a:off x="5975608" y="2729811"/>
            <a:ext cx="345989" cy="800125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Left Bracket 30"/>
          <p:cNvSpPr/>
          <p:nvPr/>
        </p:nvSpPr>
        <p:spPr>
          <a:xfrm>
            <a:off x="3830220" y="4709445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2" name="Left Bracket 31"/>
          <p:cNvSpPr/>
          <p:nvPr/>
        </p:nvSpPr>
        <p:spPr>
          <a:xfrm>
            <a:off x="3830220" y="5129053"/>
            <a:ext cx="345989" cy="326113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4" name="Left Bracket 33"/>
          <p:cNvSpPr/>
          <p:nvPr/>
        </p:nvSpPr>
        <p:spPr>
          <a:xfrm>
            <a:off x="567267" y="5472574"/>
            <a:ext cx="345989" cy="81064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40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5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14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8492</TotalTime>
  <Words>1963</Words>
  <Application>Microsoft Office PowerPoint</Application>
  <PresentationFormat>On-screen Show (4:3)</PresentationFormat>
  <Paragraphs>533</Paragraphs>
  <Slides>45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06 – While Loops</vt:lpstr>
      <vt:lpstr>Last Class We Covered</vt:lpstr>
      <vt:lpstr>Any Questions from Last Time?</vt:lpstr>
      <vt:lpstr>Today’s Objectives</vt:lpstr>
      <vt:lpstr>Announcement: BRAID Survey</vt:lpstr>
      <vt:lpstr>Practice: if, elif, and else</vt:lpstr>
      <vt:lpstr>Practice: if, elif, and else</vt:lpstr>
      <vt:lpstr>Practice: if, elif, and else</vt:lpstr>
      <vt:lpstr>Looping</vt:lpstr>
      <vt:lpstr>Control Structures</vt:lpstr>
      <vt:lpstr>Looping</vt:lpstr>
      <vt:lpstr>Looping</vt:lpstr>
      <vt:lpstr>Looping</vt:lpstr>
      <vt:lpstr>The while Loop</vt:lpstr>
      <vt:lpstr>“while” Loops</vt:lpstr>
      <vt:lpstr>How a while Loop Works</vt:lpstr>
      <vt:lpstr>Parts of a while Loop</vt:lpstr>
      <vt:lpstr>Parts of a while Loop</vt:lpstr>
      <vt:lpstr>Example while Loop</vt:lpstr>
      <vt:lpstr>Example while Loop</vt:lpstr>
      <vt:lpstr>Infinite Loops and Other Problems</vt:lpstr>
      <vt:lpstr>Infinite Loops</vt:lpstr>
      <vt:lpstr>Infinite Loop Example #1</vt:lpstr>
      <vt:lpstr>Infinite Loop Example #1</vt:lpstr>
      <vt:lpstr>Infinite Loop Example #2</vt:lpstr>
      <vt:lpstr>Infinite Loop Example #2</vt:lpstr>
      <vt:lpstr>Infinite Loop Example #3</vt:lpstr>
      <vt:lpstr>Infinite Loop Example #3</vt:lpstr>
      <vt:lpstr>Infinite Loop Example #3</vt:lpstr>
      <vt:lpstr>Infinite Loop Example #4</vt:lpstr>
      <vt:lpstr>Infinite Loop Example #4</vt:lpstr>
      <vt:lpstr>Ending an Infinite Loop</vt:lpstr>
      <vt:lpstr>Loop Body Not Being Reached</vt:lpstr>
      <vt:lpstr>Practice with Decisions</vt:lpstr>
      <vt:lpstr>Loop Example #4 – Fixing It</vt:lpstr>
      <vt:lpstr>Loop Example #4 – Truth Table</vt:lpstr>
      <vt:lpstr>Loop Example #4 – Truth Table</vt:lpstr>
      <vt:lpstr>Loop Example #4 – Truth Table</vt:lpstr>
      <vt:lpstr>Loop Example #4 – Truth Table</vt:lpstr>
      <vt:lpstr>Loop Example #4 – Completed</vt:lpstr>
      <vt:lpstr>Interactive while Loops</vt:lpstr>
      <vt:lpstr>When to Use while Loops</vt:lpstr>
      <vt:lpstr>Example while Loop</vt:lpstr>
      <vt:lpstr>Updated Exercise: Nail Polish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190</cp:revision>
  <dcterms:created xsi:type="dcterms:W3CDTF">2014-05-05T14:25:42Z</dcterms:created>
  <dcterms:modified xsi:type="dcterms:W3CDTF">2017-04-25T02:42:28Z</dcterms:modified>
</cp:coreProperties>
</file>